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67" r:id="rId1"/>
    <p:sldMasterId id="2147483879" r:id="rId2"/>
  </p:sldMasterIdLst>
  <p:sldIdLst>
    <p:sldId id="265" r:id="rId3"/>
    <p:sldId id="256" r:id="rId4"/>
    <p:sldId id="257" r:id="rId5"/>
    <p:sldId id="262" r:id="rId6"/>
    <p:sldId id="268" r:id="rId7"/>
    <p:sldId id="258" r:id="rId8"/>
    <p:sldId id="260" r:id="rId9"/>
    <p:sldId id="263" r:id="rId10"/>
    <p:sldId id="272" r:id="rId11"/>
    <p:sldId id="270" r:id="rId12"/>
    <p:sldId id="271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tudent" initials="s" lastIdx="1" clrIdx="0">
    <p:extLst>
      <p:ext uri="{19B8F6BF-5375-455C-9EA6-DF929625EA0E}">
        <p15:presenceInfo xmlns:p15="http://schemas.microsoft.com/office/powerpoint/2012/main" userId="student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501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109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presProps" Target="pres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commentAuthors" Target="commentAuthor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ja-JP" altLang="en-US" smtClean="0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2020/11/5</a:t>
            </a:fld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777389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2020/11/5</a:t>
            </a:fld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611151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2020/11/5</a:t>
            </a:fld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078646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タイトル スライド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 smtClean="0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1EDB2B3B-8287-448D-B535-3B782DCC8B18}" type="datetimeFigureOut">
              <a:rPr kumimoji="1" lang="ja-JP" altLang="en-US" smtClean="0"/>
              <a:t>2020/11/5</a:t>
            </a:fld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4731693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2020/11/5</a:t>
            </a:fld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50600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セクション見出し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1EDB2B3B-8287-448D-B535-3B782DCC8B18}" type="datetimeFigureOut">
              <a:rPr kumimoji="1" lang="ja-JP" altLang="en-US" smtClean="0"/>
              <a:t>2020/11/5</a:t>
            </a:fld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1031888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2020/11/5</a:t>
            </a:fld>
            <a:endParaRPr kumimoji="1" lang="ja-JP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321710777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2020/11/5</a:t>
            </a:fld>
            <a:endParaRPr kumimoji="1" lang="ja-JP" alt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75419680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2020/11/5</a:t>
            </a:fld>
            <a:endParaRPr kumimoji="1" lang="ja-JP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6504199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2020/11/5</a:t>
            </a:fld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3046102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1EDB2B3B-8287-448D-B535-3B782DCC8B18}" type="datetimeFigureOut">
              <a:rPr kumimoji="1" lang="ja-JP" altLang="en-US" smtClean="0"/>
              <a:t>2020/11/5</a:t>
            </a:fld>
            <a:endParaRPr kumimoji="1" lang="ja-JP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kumimoji="1" lang="ja-JP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21793657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2020/11/5</a:t>
            </a:fld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73903222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 smtClean="0"/>
              <a:t>図を追加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1EDB2B3B-8287-448D-B535-3B782DCC8B18}" type="datetimeFigureOut">
              <a:rPr kumimoji="1" lang="ja-JP" altLang="en-US" smtClean="0"/>
              <a:t>2020/11/5</a:t>
            </a:fld>
            <a:endParaRPr kumimoji="1" lang="ja-JP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kumimoji="1" lang="ja-JP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208643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2020/11/5</a:t>
            </a:fld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69301973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2020/11/5</a:t>
            </a:fld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1154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2020/11/5</a:t>
            </a:fld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345421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2020/11/5</a:t>
            </a:fld>
            <a:endParaRPr kumimoji="1" lang="ja-JP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629598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2020/11/5</a:t>
            </a:fld>
            <a:endParaRPr kumimoji="1" lang="ja-JP" alt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20108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2020/11/5</a:t>
            </a:fld>
            <a:endParaRPr kumimoji="1" lang="ja-JP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5934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2020/11/5</a:t>
            </a:fld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200670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2020/11/5</a:t>
            </a:fld>
            <a:endParaRPr kumimoji="1" lang="ja-JP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325509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 dirty="0" smtClean="0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2020/11/5</a:t>
            </a:fld>
            <a:endParaRPr kumimoji="1" lang="ja-JP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3276467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1EDB2B3B-8287-448D-B535-3B782DCC8B18}" type="datetimeFigureOut">
              <a:rPr kumimoji="1" lang="ja-JP" altLang="en-US" smtClean="0"/>
              <a:t>2020/11/5</a:t>
            </a:fld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6964231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8" r:id="rId1"/>
    <p:sldLayoutId id="2147483869" r:id="rId2"/>
    <p:sldLayoutId id="2147483870" r:id="rId3"/>
    <p:sldLayoutId id="2147483871" r:id="rId4"/>
    <p:sldLayoutId id="2147483872" r:id="rId5"/>
    <p:sldLayoutId id="2147483873" r:id="rId6"/>
    <p:sldLayoutId id="2147483874" r:id="rId7"/>
    <p:sldLayoutId id="2147483875" r:id="rId8"/>
    <p:sldLayoutId id="2147483876" r:id="rId9"/>
    <p:sldLayoutId id="2147483877" r:id="rId10"/>
    <p:sldLayoutId id="214748387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1EDB2B3B-8287-448D-B535-3B782DCC8B18}" type="datetimeFigureOut">
              <a:rPr kumimoji="1" lang="ja-JP" altLang="en-US" smtClean="0"/>
              <a:t>2020/11/5</a:t>
            </a:fld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189607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0" r:id="rId1"/>
    <p:sldLayoutId id="2147483881" r:id="rId2"/>
    <p:sldLayoutId id="2147483882" r:id="rId3"/>
    <p:sldLayoutId id="2147483883" r:id="rId4"/>
    <p:sldLayoutId id="2147483884" r:id="rId5"/>
    <p:sldLayoutId id="2147483885" r:id="rId6"/>
    <p:sldLayoutId id="2147483886" r:id="rId7"/>
    <p:sldLayoutId id="2147483887" r:id="rId8"/>
    <p:sldLayoutId id="2147483888" r:id="rId9"/>
    <p:sldLayoutId id="2147483889" r:id="rId10"/>
    <p:sldLayoutId id="214748389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kumimoji="1"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kumimoji="1"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kumimoji="1"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kumimoji="1"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kumimoji="1"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kumimoji="1"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kumimoji="1"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kumimoji="1"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kumimoji="1"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&#20181;&#27096;&#26360;xlsx.xlsx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391216"/>
            <a:ext cx="10964487" cy="6167524"/>
          </a:xfrm>
          <a:prstGeom prst="rect">
            <a:avLst/>
          </a:prstGeom>
        </p:spPr>
      </p:pic>
      <p:sp>
        <p:nvSpPr>
          <p:cNvPr id="2" name="テキスト ボックス 1"/>
          <p:cNvSpPr txBox="1"/>
          <p:nvPr/>
        </p:nvSpPr>
        <p:spPr>
          <a:xfrm>
            <a:off x="914400" y="391216"/>
            <a:ext cx="14713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dirty="0" smtClean="0"/>
              <a:t>TEAM</a:t>
            </a:r>
            <a:r>
              <a:rPr kumimoji="1" lang="ja-JP" altLang="en-US" sz="2400" dirty="0" smtClean="0"/>
              <a:t>　</a:t>
            </a:r>
            <a:r>
              <a:rPr kumimoji="1" lang="en-US" altLang="ja-JP" sz="2400" dirty="0" smtClean="0"/>
              <a:t>B</a:t>
            </a:r>
            <a:endParaRPr kumimoji="1" lang="ja-JP" altLang="en-US" sz="2400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914400" y="841238"/>
            <a:ext cx="2352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リーダー：増澤未来</a:t>
            </a:r>
            <a:endParaRPr kumimoji="1" lang="ja-JP" altLang="en-US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14400" y="1210570"/>
            <a:ext cx="2194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企画書：吉田飛空</a:t>
            </a:r>
            <a:endParaRPr kumimoji="1" lang="ja-JP" altLang="en-US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5701404" y="399529"/>
            <a:ext cx="6177483" cy="52322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kumimoji="1" lang="ja-JP" altLang="en-US" sz="2800" dirty="0" smtClean="0"/>
              <a:t>３</a:t>
            </a:r>
            <a:r>
              <a:rPr kumimoji="1" lang="en-US" altLang="ja-JP" sz="2800" dirty="0" smtClean="0"/>
              <a:t>D</a:t>
            </a:r>
            <a:r>
              <a:rPr kumimoji="1" lang="ja-JP" altLang="en-US" sz="2800" dirty="0" smtClean="0"/>
              <a:t>アクションシューティング</a:t>
            </a:r>
            <a:endParaRPr kumimoji="1"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81595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8777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hlinkClick r:id="rId2" action="ppaction://hlinkfile"/>
          </p:cNvPr>
          <p:cNvSpPr txBox="1"/>
          <p:nvPr/>
        </p:nvSpPr>
        <p:spPr>
          <a:xfrm>
            <a:off x="1487978" y="2086494"/>
            <a:ext cx="9193877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600" dirty="0" smtClean="0">
                <a:hlinkClick r:id="rId2" action="ppaction://hlinkfile"/>
              </a:rPr>
              <a:t>仕様書へ</a:t>
            </a:r>
            <a:endParaRPr kumimoji="1" lang="ja-JP" altLang="en-US" sz="16600" dirty="0"/>
          </a:p>
        </p:txBody>
      </p:sp>
    </p:spTree>
    <p:extLst>
      <p:ext uri="{BB962C8B-B14F-4D97-AF65-F5344CB8AC3E}">
        <p14:creationId xmlns:p14="http://schemas.microsoft.com/office/powerpoint/2010/main" val="2861462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サブタイトル 2"/>
          <p:cNvSpPr>
            <a:spLocks noGrp="1"/>
          </p:cNvSpPr>
          <p:nvPr>
            <p:ph idx="1"/>
          </p:nvPr>
        </p:nvSpPr>
        <p:spPr>
          <a:xfrm>
            <a:off x="1042398" y="1270153"/>
            <a:ext cx="9772460" cy="15728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kumimoji="1" lang="ja-JP" altLang="en-US" sz="4400" dirty="0" smtClean="0"/>
              <a:t>かわいい世界観で普段ゲームしない人でも簡単に遊べるゲーム</a:t>
            </a:r>
            <a:endParaRPr kumimoji="1" lang="ja-JP" altLang="en-US" sz="4400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251678" y="3089292"/>
            <a:ext cx="11637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 dirty="0" smtClean="0"/>
              <a:t>Point</a:t>
            </a:r>
            <a:r>
              <a:rPr lang="ja-JP" altLang="en-US" sz="2400" dirty="0" smtClean="0"/>
              <a:t>１</a:t>
            </a:r>
            <a:endParaRPr lang="en-US" altLang="ja-JP" sz="2400" dirty="0" smtClean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3894512" y="2996958"/>
            <a:ext cx="34871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dirty="0" smtClean="0"/>
              <a:t>おかし</a:t>
            </a:r>
            <a:endParaRPr kumimoji="1" lang="en-US" altLang="ja-JP" sz="3600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1251678" y="4162677"/>
            <a:ext cx="11637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 dirty="0" smtClean="0"/>
              <a:t>Point</a:t>
            </a:r>
            <a:r>
              <a:rPr lang="ja-JP" altLang="en-US" sz="2400" dirty="0" smtClean="0"/>
              <a:t>２</a:t>
            </a:r>
            <a:endParaRPr lang="en-US" altLang="ja-JP" sz="2400" dirty="0" smtClean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3894512" y="4070343"/>
            <a:ext cx="34871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dirty="0" smtClean="0"/>
              <a:t>ネコ</a:t>
            </a:r>
            <a:endParaRPr kumimoji="1" lang="ja-JP" altLang="en-US" sz="3600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1251678" y="5236062"/>
            <a:ext cx="11637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 dirty="0" smtClean="0"/>
              <a:t>Point</a:t>
            </a:r>
            <a:r>
              <a:rPr lang="ja-JP" altLang="en-US" sz="2400" dirty="0" smtClean="0"/>
              <a:t>３</a:t>
            </a:r>
            <a:endParaRPr lang="en-US" altLang="ja-JP" sz="2400" dirty="0" smtClean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3894511" y="5143728"/>
            <a:ext cx="34871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600" dirty="0" smtClean="0"/>
              <a:t>2</a:t>
            </a:r>
            <a:r>
              <a:rPr kumimoji="1" lang="ja-JP" altLang="en-US" sz="3600" dirty="0" smtClean="0"/>
              <a:t>人協力プレイ</a:t>
            </a:r>
            <a:endParaRPr kumimoji="1" lang="en-US" altLang="ja-JP" sz="3600" dirty="0" smtClean="0"/>
          </a:p>
        </p:txBody>
      </p:sp>
      <p:sp>
        <p:nvSpPr>
          <p:cNvPr id="11" name="正方形/長方形 10"/>
          <p:cNvSpPr/>
          <p:nvPr/>
        </p:nvSpPr>
        <p:spPr>
          <a:xfrm>
            <a:off x="1298656" y="196370"/>
            <a:ext cx="3622479" cy="9491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タイトル 1"/>
          <p:cNvSpPr>
            <a:spLocks noGrp="1"/>
          </p:cNvSpPr>
          <p:nvPr>
            <p:ph type="title"/>
          </p:nvPr>
        </p:nvSpPr>
        <p:spPr>
          <a:xfrm>
            <a:off x="1555228" y="363458"/>
            <a:ext cx="3365908" cy="787091"/>
          </a:xfrm>
        </p:spPr>
        <p:txBody>
          <a:bodyPr>
            <a:normAutofit/>
          </a:bodyPr>
          <a:lstStyle/>
          <a:p>
            <a:r>
              <a:rPr kumimoji="1" lang="ja-JP" altLang="en-US" sz="4600" dirty="0" smtClean="0"/>
              <a:t>コンセプト</a:t>
            </a:r>
            <a:endParaRPr kumimoji="1" lang="ja-JP" altLang="en-US" sz="4600" dirty="0"/>
          </a:p>
        </p:txBody>
      </p:sp>
    </p:spTree>
    <p:extLst>
      <p:ext uri="{BB962C8B-B14F-4D97-AF65-F5344CB8AC3E}">
        <p14:creationId xmlns:p14="http://schemas.microsoft.com/office/powerpoint/2010/main" val="1889411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正方形/長方形 14"/>
          <p:cNvSpPr/>
          <p:nvPr/>
        </p:nvSpPr>
        <p:spPr>
          <a:xfrm>
            <a:off x="8880633" y="3848017"/>
            <a:ext cx="1442639" cy="4555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5286025" y="4271190"/>
            <a:ext cx="1442639" cy="4555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1248308" y="4253278"/>
            <a:ext cx="3807229" cy="4555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041455" y="1482510"/>
            <a:ext cx="9166573" cy="2532537"/>
          </a:xfrm>
        </p:spPr>
        <p:txBody>
          <a:bodyPr>
            <a:noAutofit/>
          </a:bodyPr>
          <a:lstStyle/>
          <a:p>
            <a:r>
              <a:rPr lang="ja-JP" altLang="en-US" sz="2400" dirty="0"/>
              <a:t>家</a:t>
            </a:r>
            <a:r>
              <a:rPr lang="ja-JP" altLang="en-US" sz="2400" dirty="0" smtClean="0"/>
              <a:t>から帰ってきたら、ネズミがお菓子を運んでいる！</a:t>
            </a:r>
            <a:endParaRPr lang="en-US" altLang="ja-JP" sz="2400" dirty="0" smtClean="0"/>
          </a:p>
          <a:p>
            <a:pPr marL="0" indent="0">
              <a:buNone/>
            </a:pPr>
            <a:r>
              <a:rPr lang="ja-JP" altLang="en-US" sz="2400" dirty="0"/>
              <a:t>　</a:t>
            </a:r>
            <a:r>
              <a:rPr lang="ja-JP" altLang="en-US" sz="2400" dirty="0" smtClean="0"/>
              <a:t>全部のお菓子を回収すべく、ネズミ達との戦いが始まる！！</a:t>
            </a:r>
            <a:endParaRPr lang="en-US" altLang="ja-JP" sz="2400" dirty="0" smtClean="0"/>
          </a:p>
          <a:p>
            <a:pPr marL="0" indent="0">
              <a:buNone/>
            </a:pPr>
            <a:endParaRPr lang="en-US" altLang="ja-JP" dirty="0"/>
          </a:p>
          <a:p>
            <a:r>
              <a:rPr lang="en-US" altLang="ja-JP" sz="2400" dirty="0" smtClean="0"/>
              <a:t>2</a:t>
            </a:r>
            <a:r>
              <a:rPr lang="ja-JP" altLang="en-US" sz="2400" dirty="0" smtClean="0"/>
              <a:t>人協力プレイで、協力しながらネズミを倒し、お菓子を回収しつつ、最後の部屋まで行きボスのドブネズミを倒せ！</a:t>
            </a:r>
            <a:endParaRPr lang="en-US" altLang="ja-JP" sz="2400" dirty="0" smtClean="0"/>
          </a:p>
        </p:txBody>
      </p:sp>
      <p:sp>
        <p:nvSpPr>
          <p:cNvPr id="7" name="正方形/長方形 6"/>
          <p:cNvSpPr/>
          <p:nvPr/>
        </p:nvSpPr>
        <p:spPr>
          <a:xfrm>
            <a:off x="1298656" y="196370"/>
            <a:ext cx="6066420" cy="9491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タイトル 1"/>
          <p:cNvSpPr>
            <a:spLocks noGrp="1"/>
          </p:cNvSpPr>
          <p:nvPr>
            <p:ph type="title"/>
          </p:nvPr>
        </p:nvSpPr>
        <p:spPr>
          <a:xfrm>
            <a:off x="1555227" y="363458"/>
            <a:ext cx="5976103" cy="787091"/>
          </a:xfrm>
        </p:spPr>
        <p:txBody>
          <a:bodyPr>
            <a:normAutofit fontScale="90000"/>
          </a:bodyPr>
          <a:lstStyle/>
          <a:p>
            <a:r>
              <a:rPr lang="ja-JP" altLang="en-US" sz="4600" dirty="0"/>
              <a:t>世界観</a:t>
            </a:r>
            <a:r>
              <a:rPr lang="ja-JP" altLang="en-US" sz="4600" dirty="0" smtClean="0"/>
              <a:t>とゲームの目的</a:t>
            </a:r>
            <a:endParaRPr kumimoji="1" lang="ja-JP" altLang="en-US" sz="4600" dirty="0"/>
          </a:p>
        </p:txBody>
      </p:sp>
      <p:sp>
        <p:nvSpPr>
          <p:cNvPr id="2" name="テキスト ボックス 1"/>
          <p:cNvSpPr txBox="1"/>
          <p:nvPr/>
        </p:nvSpPr>
        <p:spPr>
          <a:xfrm>
            <a:off x="2397579" y="3916318"/>
            <a:ext cx="2311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兄弟設定</a:t>
            </a:r>
            <a:endParaRPr kumimoji="1" lang="ja-JP" altLang="en-US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5570627" y="4344030"/>
            <a:ext cx="1064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>
                <a:solidFill>
                  <a:schemeClr val="bg2">
                    <a:lumMod val="50000"/>
                  </a:schemeClr>
                </a:solidFill>
              </a:rPr>
              <a:t>ネズミ</a:t>
            </a:r>
            <a:endParaRPr kumimoji="1" lang="en-US" altLang="ja-JP" dirty="0" smtClean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3236205" y="4302817"/>
            <a:ext cx="16409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>
                <a:solidFill>
                  <a:schemeClr val="bg1"/>
                </a:solidFill>
              </a:rPr>
              <a:t>ミルク（弟）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575506" y="4330104"/>
            <a:ext cx="1576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>
                <a:solidFill>
                  <a:schemeClr val="accent1">
                    <a:lumMod val="50000"/>
                  </a:schemeClr>
                </a:solidFill>
              </a:rPr>
              <a:t>チョコ（兄）</a:t>
            </a:r>
            <a:endParaRPr kumimoji="1" lang="ja-JP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0" name="図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7702" y="4831865"/>
            <a:ext cx="3474721" cy="1880332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572" y="4726724"/>
            <a:ext cx="3897068" cy="2090615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2983" y="4393819"/>
            <a:ext cx="3237130" cy="2423520"/>
          </a:xfrm>
          <a:prstGeom prst="rect">
            <a:avLst/>
          </a:prstGeom>
        </p:spPr>
      </p:pic>
      <p:sp>
        <p:nvSpPr>
          <p:cNvPr id="12" name="テキスト ボックス 11"/>
          <p:cNvSpPr txBox="1"/>
          <p:nvPr/>
        </p:nvSpPr>
        <p:spPr>
          <a:xfrm>
            <a:off x="8935979" y="3897066"/>
            <a:ext cx="1506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>
                <a:solidFill>
                  <a:srgbClr val="FFC000"/>
                </a:solidFill>
              </a:rPr>
              <a:t>ボスネズミ</a:t>
            </a:r>
            <a:endParaRPr kumimoji="1" lang="en-US" altLang="ja-JP" dirty="0" smtClean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5605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テキスト ボックス 6"/>
          <p:cNvSpPr txBox="1"/>
          <p:nvPr/>
        </p:nvSpPr>
        <p:spPr>
          <a:xfrm>
            <a:off x="9393096" y="3225559"/>
            <a:ext cx="1914525" cy="369332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ja-JP" altLang="en-US" dirty="0" smtClean="0"/>
              <a:t>体力ゲージ</a:t>
            </a:r>
            <a:endParaRPr kumimoji="1" lang="ja-JP" altLang="en-US" dirty="0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9393094" y="4438472"/>
            <a:ext cx="1914525" cy="369332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ja-JP" altLang="en-US" dirty="0" smtClean="0"/>
              <a:t>タイム</a:t>
            </a:r>
            <a:endParaRPr kumimoji="1" lang="ja-JP" altLang="en-US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9221666" y="3624435"/>
            <a:ext cx="23116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dirty="0" smtClean="0"/>
              <a:t>プレイヤーの体力を表示しますゲージが</a:t>
            </a:r>
            <a:r>
              <a:rPr kumimoji="1" lang="ja-JP" altLang="en-US" sz="1600" dirty="0" smtClean="0">
                <a:solidFill>
                  <a:srgbClr val="FFC000"/>
                </a:solidFill>
              </a:rPr>
              <a:t>無くなるとゲームオーバー</a:t>
            </a:r>
            <a:endParaRPr kumimoji="1" lang="en-US" altLang="ja-JP" sz="1600" dirty="0" smtClean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9223740" y="4968630"/>
            <a:ext cx="2253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残り時間の表示。</a:t>
            </a:r>
            <a:endParaRPr kumimoji="1" lang="en-US" altLang="ja-JP" dirty="0" smtClean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9337850" y="2179075"/>
            <a:ext cx="1914525" cy="369332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ja-JP" altLang="en-US" dirty="0" smtClean="0"/>
              <a:t>スコア</a:t>
            </a:r>
            <a:endParaRPr kumimoji="1" lang="ja-JP" altLang="en-US" dirty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9221666" y="2634270"/>
            <a:ext cx="24246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dirty="0"/>
              <a:t>現在</a:t>
            </a:r>
            <a:r>
              <a:rPr kumimoji="1" lang="ja-JP" altLang="en-US" sz="1600" dirty="0" smtClean="0"/>
              <a:t>のスコア表示</a:t>
            </a:r>
            <a:endParaRPr kumimoji="1" lang="en-US" altLang="ja-JP" sz="1600" dirty="0" smtClean="0"/>
          </a:p>
          <a:p>
            <a:r>
              <a:rPr kumimoji="1" lang="ja-JP" altLang="en-US" sz="1600" dirty="0"/>
              <a:t>最後</a:t>
            </a:r>
            <a:r>
              <a:rPr kumimoji="1" lang="ja-JP" altLang="en-US" sz="1600" dirty="0" smtClean="0"/>
              <a:t>にランキングに更新</a:t>
            </a:r>
            <a:endParaRPr kumimoji="1" lang="en-US" altLang="ja-JP" sz="1600" dirty="0" smtClean="0"/>
          </a:p>
        </p:txBody>
      </p:sp>
      <p:sp>
        <p:nvSpPr>
          <p:cNvPr id="17" name="正方形/長方形 16"/>
          <p:cNvSpPr/>
          <p:nvPr/>
        </p:nvSpPr>
        <p:spPr>
          <a:xfrm>
            <a:off x="1298656" y="196370"/>
            <a:ext cx="5476217" cy="9491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タイトル 1"/>
          <p:cNvSpPr>
            <a:spLocks noGrp="1"/>
          </p:cNvSpPr>
          <p:nvPr>
            <p:ph type="title"/>
          </p:nvPr>
        </p:nvSpPr>
        <p:spPr>
          <a:xfrm>
            <a:off x="1555228" y="363458"/>
            <a:ext cx="5111580" cy="787091"/>
          </a:xfrm>
        </p:spPr>
        <p:txBody>
          <a:bodyPr>
            <a:normAutofit fontScale="90000"/>
          </a:bodyPr>
          <a:lstStyle/>
          <a:p>
            <a:r>
              <a:rPr kumimoji="1" lang="ja-JP" altLang="en-US" sz="4600" dirty="0" smtClean="0"/>
              <a:t>ゲーム画面イメージ</a:t>
            </a:r>
            <a:endParaRPr kumimoji="1" lang="ja-JP" altLang="en-US" sz="4600" dirty="0"/>
          </a:p>
        </p:txBody>
      </p:sp>
      <p:pic>
        <p:nvPicPr>
          <p:cNvPr id="19" name="図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000" y="2179075"/>
            <a:ext cx="7950660" cy="4472247"/>
          </a:xfrm>
          <a:prstGeom prst="rect">
            <a:avLst/>
          </a:prstGeom>
        </p:spPr>
      </p:pic>
      <p:sp>
        <p:nvSpPr>
          <p:cNvPr id="20" name="テキスト ボックス 19"/>
          <p:cNvSpPr txBox="1"/>
          <p:nvPr/>
        </p:nvSpPr>
        <p:spPr>
          <a:xfrm>
            <a:off x="1446128" y="1455431"/>
            <a:ext cx="46138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ゲーム画面は</a:t>
            </a:r>
            <a:r>
              <a:rPr kumimoji="1" lang="ja-JP" altLang="en-US" dirty="0" smtClean="0">
                <a:solidFill>
                  <a:srgbClr val="FF0000"/>
                </a:solidFill>
              </a:rPr>
              <a:t>画面全体見やすく</a:t>
            </a:r>
            <a:r>
              <a:rPr kumimoji="1" lang="ja-JP" altLang="en-US" dirty="0" smtClean="0"/>
              <a:t>初心者でもわかりやすいように</a:t>
            </a:r>
            <a:r>
              <a:rPr kumimoji="1" lang="ja-JP" altLang="en-US" dirty="0" smtClean="0">
                <a:solidFill>
                  <a:srgbClr val="00B0F0"/>
                </a:solidFill>
              </a:rPr>
              <a:t>シンプル</a:t>
            </a:r>
            <a:r>
              <a:rPr kumimoji="1" lang="ja-JP" altLang="en-US" dirty="0" smtClean="0"/>
              <a:t>に！</a:t>
            </a:r>
            <a:endParaRPr kumimoji="1" lang="ja-JP" altLang="en-US" dirty="0"/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9393095" y="5600161"/>
            <a:ext cx="1914525" cy="369332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ja-JP" altLang="en-US" dirty="0" smtClean="0"/>
              <a:t>操作ガイド</a:t>
            </a:r>
            <a:endParaRPr kumimoji="1" lang="ja-JP" altLang="en-US" dirty="0"/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9250855" y="6084912"/>
            <a:ext cx="22532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dirty="0" smtClean="0"/>
              <a:t>なんのボタンを押したらなにが使える</a:t>
            </a:r>
            <a:r>
              <a:rPr kumimoji="1" lang="ja-JP" altLang="en-US" sz="1600" dirty="0"/>
              <a:t>か</a:t>
            </a:r>
            <a:endParaRPr kumimoji="1" lang="en-US" altLang="ja-JP" sz="1600" dirty="0" smtClean="0"/>
          </a:p>
        </p:txBody>
      </p:sp>
      <p:sp>
        <p:nvSpPr>
          <p:cNvPr id="23" name="楕円 22"/>
          <p:cNvSpPr/>
          <p:nvPr/>
        </p:nvSpPr>
        <p:spPr>
          <a:xfrm>
            <a:off x="7094524" y="4857148"/>
            <a:ext cx="2020664" cy="1934991"/>
          </a:xfrm>
          <a:prstGeom prst="ellipse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5" name="直線矢印コネクタ 24"/>
          <p:cNvCxnSpPr>
            <a:stCxn id="21" idx="1"/>
            <a:endCxn id="23" idx="6"/>
          </p:cNvCxnSpPr>
          <p:nvPr/>
        </p:nvCxnSpPr>
        <p:spPr>
          <a:xfrm flipH="1">
            <a:off x="9115188" y="5784827"/>
            <a:ext cx="277907" cy="398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テキスト ボックス 15"/>
          <p:cNvSpPr txBox="1"/>
          <p:nvPr/>
        </p:nvSpPr>
        <p:spPr>
          <a:xfrm>
            <a:off x="9334715" y="1031427"/>
            <a:ext cx="1914525" cy="369332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ja-JP" altLang="en-US" dirty="0" smtClean="0"/>
              <a:t>マップ</a:t>
            </a:r>
            <a:endParaRPr kumimoji="1" lang="ja-JP" altLang="en-US" dirty="0"/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9221666" y="1523891"/>
            <a:ext cx="24608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dirty="0" smtClean="0"/>
              <a:t>現在の敵の位置自分の位置を視覚情報として追加</a:t>
            </a:r>
            <a:endParaRPr kumimoji="1" lang="en-US" altLang="ja-JP" sz="1600" dirty="0" smtClean="0"/>
          </a:p>
        </p:txBody>
      </p:sp>
    </p:spTree>
    <p:extLst>
      <p:ext uri="{BB962C8B-B14F-4D97-AF65-F5344CB8AC3E}">
        <p14:creationId xmlns:p14="http://schemas.microsoft.com/office/powerpoint/2010/main" val="938638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テキスト ボックス 6"/>
          <p:cNvSpPr txBox="1"/>
          <p:nvPr/>
        </p:nvSpPr>
        <p:spPr>
          <a:xfrm>
            <a:off x="1784014" y="6316809"/>
            <a:ext cx="2635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>
                <a:solidFill>
                  <a:srgbClr val="FF0000"/>
                </a:solidFill>
              </a:rPr>
              <a:t>予想</a:t>
            </a:r>
            <a:r>
              <a:rPr kumimoji="1" lang="ja-JP" altLang="en-US" dirty="0">
                <a:solidFill>
                  <a:srgbClr val="FF0000"/>
                </a:solidFill>
              </a:rPr>
              <a:t>プレイ時間</a:t>
            </a:r>
            <a:r>
              <a:rPr kumimoji="1" lang="ja-JP" altLang="en-US" dirty="0" smtClean="0">
                <a:solidFill>
                  <a:srgbClr val="FF0000"/>
                </a:solidFill>
              </a:rPr>
              <a:t>は４分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8" name="正方形/長方形 7"/>
          <p:cNvSpPr/>
          <p:nvPr/>
        </p:nvSpPr>
        <p:spPr>
          <a:xfrm>
            <a:off x="1298656" y="196370"/>
            <a:ext cx="3605853" cy="9491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タイトル 1"/>
          <p:cNvSpPr>
            <a:spLocks noGrp="1"/>
          </p:cNvSpPr>
          <p:nvPr>
            <p:ph type="title"/>
          </p:nvPr>
        </p:nvSpPr>
        <p:spPr>
          <a:xfrm>
            <a:off x="1426941" y="385008"/>
            <a:ext cx="3349282" cy="868135"/>
          </a:xfrm>
        </p:spPr>
        <p:txBody>
          <a:bodyPr>
            <a:normAutofit/>
          </a:bodyPr>
          <a:lstStyle/>
          <a:p>
            <a:pPr algn="ctr"/>
            <a:r>
              <a:rPr kumimoji="1" lang="ja-JP" altLang="en-US" sz="4600" dirty="0" smtClean="0"/>
              <a:t>マップ詳細</a:t>
            </a:r>
            <a:endParaRPr kumimoji="1" lang="ja-JP" altLang="en-US" sz="4600" dirty="0"/>
          </a:p>
        </p:txBody>
      </p:sp>
      <p:sp>
        <p:nvSpPr>
          <p:cNvPr id="3" name="正方形/長方形 2"/>
          <p:cNvSpPr/>
          <p:nvPr/>
        </p:nvSpPr>
        <p:spPr>
          <a:xfrm>
            <a:off x="6009367" y="1145550"/>
            <a:ext cx="552510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ja-JP" altLang="en-US" sz="3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簡単なルートでみんなに遊んでもらえるよう設計</a:t>
            </a: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6139847" y="2341326"/>
            <a:ext cx="4245122" cy="95410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ja-JP" altLang="en-US" sz="2800" dirty="0" smtClean="0"/>
              <a:t>ほぼ一直線で、所々戦闘</a:t>
            </a:r>
            <a:r>
              <a:rPr kumimoji="1" lang="ja-JP" altLang="en-US" sz="2800" b="1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イベントが発生</a:t>
            </a:r>
            <a:r>
              <a:rPr kumimoji="1" lang="ja-JP" altLang="en-US" sz="2800" dirty="0" smtClean="0"/>
              <a:t>する！</a:t>
            </a:r>
            <a:endParaRPr kumimoji="1" lang="en-US" altLang="ja-JP" sz="2800" dirty="0" smtClean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7342592" y="5655262"/>
            <a:ext cx="1182868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ja-JP" altLang="en-US" dirty="0" smtClean="0">
                <a:solidFill>
                  <a:srgbClr val="FF0000"/>
                </a:solidFill>
              </a:rPr>
              <a:t>赤ネズミ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139847" y="6137734"/>
            <a:ext cx="4843581" cy="70788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ja-JP" altLang="en-US" sz="2000" dirty="0" smtClean="0"/>
              <a:t>ネコの所に攻撃を仕掛けてくる</a:t>
            </a:r>
            <a:r>
              <a:rPr kumimoji="1" lang="ja-JP" altLang="en-US" sz="2000" dirty="0">
                <a:solidFill>
                  <a:srgbClr val="00B0F0"/>
                </a:solidFill>
              </a:rPr>
              <a:t>青</a:t>
            </a:r>
            <a:r>
              <a:rPr kumimoji="1" lang="ja-JP" altLang="en-US" sz="2000" dirty="0" smtClean="0">
                <a:solidFill>
                  <a:srgbClr val="00B0F0"/>
                </a:solidFill>
              </a:rPr>
              <a:t>ネズミ</a:t>
            </a:r>
            <a:r>
              <a:rPr kumimoji="1" lang="ja-JP" altLang="en-US" sz="2000" dirty="0" smtClean="0"/>
              <a:t>をカバーしてくる！！</a:t>
            </a:r>
            <a:endParaRPr kumimoji="1" lang="ja-JP" altLang="en-US" sz="2000" dirty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7342739" y="4351764"/>
            <a:ext cx="1182721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ja-JP" altLang="en-US" dirty="0" smtClean="0">
                <a:solidFill>
                  <a:srgbClr val="00B0F0"/>
                </a:solidFill>
              </a:rPr>
              <a:t>青ネズミ</a:t>
            </a:r>
            <a:endParaRPr kumimoji="1" lang="ja-JP" altLang="en-US" dirty="0">
              <a:solidFill>
                <a:srgbClr val="00B0F0"/>
              </a:solidFill>
            </a:endParaRP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6139847" y="4834236"/>
            <a:ext cx="3588359" cy="70788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ja-JP" altLang="en-US" sz="2000" dirty="0" smtClean="0"/>
              <a:t>巣</a:t>
            </a:r>
            <a:r>
              <a:rPr kumimoji="1" lang="ja-JP" altLang="en-US" sz="2000" dirty="0" smtClean="0"/>
              <a:t>穴まで逃げさせるな！</a:t>
            </a:r>
            <a:endParaRPr kumimoji="1" lang="en-US" altLang="ja-JP" sz="2000" dirty="0" smtClean="0"/>
          </a:p>
          <a:p>
            <a:pPr algn="ctr"/>
            <a:r>
              <a:rPr kumimoji="1" lang="ja-JP" altLang="en-US" sz="2000" dirty="0">
                <a:solidFill>
                  <a:srgbClr val="FF0000"/>
                </a:solidFill>
              </a:rPr>
              <a:t>赤</a:t>
            </a:r>
            <a:r>
              <a:rPr kumimoji="1" lang="ja-JP" altLang="en-US" sz="2000" dirty="0" smtClean="0">
                <a:solidFill>
                  <a:srgbClr val="FF0000"/>
                </a:solidFill>
              </a:rPr>
              <a:t>ネズミ</a:t>
            </a:r>
            <a:r>
              <a:rPr kumimoji="1" lang="ja-JP" altLang="en-US" sz="2000" dirty="0" smtClean="0"/>
              <a:t>を突破し倒せ！</a:t>
            </a:r>
            <a:endParaRPr kumimoji="1" lang="en-US" altLang="ja-JP" sz="2000" dirty="0" smtClean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135" y="1318858"/>
            <a:ext cx="4997232" cy="4824643"/>
          </a:xfrm>
          <a:prstGeom prst="rect">
            <a:avLst/>
          </a:prstGeom>
        </p:spPr>
      </p:pic>
      <p:sp>
        <p:nvSpPr>
          <p:cNvPr id="2" name="テキスト ボックス 1"/>
          <p:cNvSpPr txBox="1"/>
          <p:nvPr/>
        </p:nvSpPr>
        <p:spPr>
          <a:xfrm>
            <a:off x="6139847" y="3405379"/>
            <a:ext cx="4649974" cy="83099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ja-JP" altLang="en-US" sz="2400" dirty="0"/>
              <a:t>敵</a:t>
            </a:r>
            <a:r>
              <a:rPr kumimoji="1" lang="ja-JP" altLang="en-US" sz="2400" dirty="0" smtClean="0"/>
              <a:t>はすでにステージに待ち伏せ</a:t>
            </a:r>
            <a:r>
              <a:rPr kumimoji="1" lang="ja-JP" altLang="en-US" sz="2400" dirty="0" smtClean="0">
                <a:solidFill>
                  <a:srgbClr val="00B0F0"/>
                </a:solidFill>
              </a:rPr>
              <a:t>青ネズミ</a:t>
            </a:r>
            <a:r>
              <a:rPr kumimoji="1" lang="ja-JP" altLang="en-US" sz="2400" dirty="0" smtClean="0"/>
              <a:t>は巣穴に向かう</a:t>
            </a:r>
            <a:endParaRPr kumimoji="1" lang="en-US" altLang="ja-JP" sz="2400" dirty="0" smtClean="0"/>
          </a:p>
        </p:txBody>
      </p:sp>
    </p:spTree>
    <p:extLst>
      <p:ext uri="{BB962C8B-B14F-4D97-AF65-F5344CB8AC3E}">
        <p14:creationId xmlns:p14="http://schemas.microsoft.com/office/powerpoint/2010/main" val="1303663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正方形/長方形 16"/>
          <p:cNvSpPr/>
          <p:nvPr/>
        </p:nvSpPr>
        <p:spPr>
          <a:xfrm>
            <a:off x="7589839" y="1851061"/>
            <a:ext cx="3151269" cy="396710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064947" y="1082823"/>
            <a:ext cx="2748902" cy="83804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ja-JP" altLang="en-US" sz="4800" dirty="0" smtClean="0"/>
              <a:t>・戦い方</a:t>
            </a:r>
            <a:endParaRPr lang="en-US" altLang="ja-JP" sz="4800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53063" y="1847845"/>
            <a:ext cx="3078508" cy="397031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ja-JP" altLang="en-US" sz="2800" dirty="0" smtClean="0"/>
              <a:t>ひっかく　</a:t>
            </a:r>
            <a:endParaRPr kumimoji="1" lang="en-US" altLang="ja-JP" sz="2800" dirty="0" smtClean="0"/>
          </a:p>
          <a:p>
            <a:endParaRPr kumimoji="1" lang="en-US" altLang="ja-JP" sz="2800" dirty="0"/>
          </a:p>
          <a:p>
            <a:endParaRPr kumimoji="1" lang="en-US" altLang="ja-JP" sz="2800" dirty="0" smtClean="0"/>
          </a:p>
          <a:p>
            <a:endParaRPr kumimoji="1" lang="en-US" altLang="ja-JP" sz="2800" dirty="0"/>
          </a:p>
          <a:p>
            <a:endParaRPr kumimoji="1" lang="en-US" altLang="ja-JP" sz="2800" dirty="0" smtClean="0"/>
          </a:p>
          <a:p>
            <a:endParaRPr kumimoji="1" lang="en-US" altLang="ja-JP" sz="2800" dirty="0" smtClean="0"/>
          </a:p>
          <a:p>
            <a:endParaRPr kumimoji="1" lang="en-US" altLang="ja-JP" sz="2800" dirty="0" smtClean="0"/>
          </a:p>
          <a:p>
            <a:endParaRPr kumimoji="1" lang="en-US" altLang="ja-JP" sz="2800" dirty="0"/>
          </a:p>
          <a:p>
            <a:endParaRPr kumimoji="1" lang="en-US" altLang="ja-JP" sz="2800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4205590" y="1847845"/>
            <a:ext cx="3210230" cy="397031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ja-JP" altLang="en-US" sz="2800" dirty="0" smtClean="0"/>
              <a:t>鳴き声</a:t>
            </a:r>
            <a:endParaRPr kumimoji="1" lang="en-US" altLang="ja-JP" sz="2800" dirty="0" smtClean="0"/>
          </a:p>
          <a:p>
            <a:pPr algn="ctr"/>
            <a:endParaRPr kumimoji="1" lang="en-US" altLang="ja-JP" sz="2800" dirty="0"/>
          </a:p>
          <a:p>
            <a:pPr algn="ctr"/>
            <a:endParaRPr kumimoji="1" lang="en-US" altLang="ja-JP" sz="2800" dirty="0" smtClean="0"/>
          </a:p>
          <a:p>
            <a:pPr algn="ctr"/>
            <a:endParaRPr kumimoji="1" lang="en-US" altLang="ja-JP" sz="2800" dirty="0"/>
          </a:p>
          <a:p>
            <a:pPr algn="ctr"/>
            <a:endParaRPr kumimoji="1" lang="en-US" altLang="ja-JP" sz="2800" dirty="0" smtClean="0"/>
          </a:p>
          <a:p>
            <a:pPr algn="ctr"/>
            <a:endParaRPr kumimoji="1" lang="en-US" altLang="ja-JP" sz="2800" dirty="0" smtClean="0"/>
          </a:p>
          <a:p>
            <a:pPr algn="ctr"/>
            <a:endParaRPr kumimoji="1" lang="en-US" altLang="ja-JP" sz="2800" dirty="0"/>
          </a:p>
          <a:p>
            <a:pPr algn="ctr"/>
            <a:endParaRPr kumimoji="1" lang="en-US" altLang="ja-JP" sz="2800" dirty="0"/>
          </a:p>
          <a:p>
            <a:pPr algn="ctr"/>
            <a:endParaRPr kumimoji="1" lang="ja-JP" altLang="en-US" sz="2800" dirty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8313048" y="1920863"/>
            <a:ext cx="17953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 smtClean="0"/>
              <a:t>ダッシュ</a:t>
            </a:r>
            <a:endParaRPr kumimoji="1" lang="ja-JP" altLang="en-US" sz="2800" dirty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1004107" y="2798799"/>
            <a:ext cx="30929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 smtClean="0"/>
              <a:t>範囲攻撃で敵の数が多い時に使うと良い</a:t>
            </a:r>
            <a:endParaRPr kumimoji="1" lang="ja-JP" altLang="en-US" sz="2400" dirty="0"/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4365941" y="2792760"/>
            <a:ext cx="29622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 smtClean="0"/>
              <a:t>遠くまで攻撃が届き離れてる敵には有効</a:t>
            </a:r>
            <a:endParaRPr kumimoji="1" lang="ja-JP" altLang="en-US" sz="2400" dirty="0"/>
          </a:p>
        </p:txBody>
      </p:sp>
      <p:sp>
        <p:nvSpPr>
          <p:cNvPr id="30" name="テキスト ボックス 29"/>
          <p:cNvSpPr txBox="1"/>
          <p:nvPr/>
        </p:nvSpPr>
        <p:spPr>
          <a:xfrm>
            <a:off x="7622579" y="2700426"/>
            <a:ext cx="308578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 smtClean="0"/>
              <a:t>ダメージが入る前に回避</a:t>
            </a:r>
            <a:r>
              <a:rPr kumimoji="1" lang="ja-JP" altLang="en-US" sz="2000" dirty="0"/>
              <a:t>を</a:t>
            </a:r>
            <a:r>
              <a:rPr kumimoji="1" lang="ja-JP" altLang="en-US" sz="2000" dirty="0" smtClean="0"/>
              <a:t>使え、逃げてるネズミを追いかけろ！</a:t>
            </a:r>
            <a:endParaRPr kumimoji="1" lang="ja-JP" altLang="en-US" sz="2000" dirty="0"/>
          </a:p>
        </p:txBody>
      </p:sp>
      <p:sp>
        <p:nvSpPr>
          <p:cNvPr id="31" name="テキスト ボックス 30"/>
          <p:cNvSpPr txBox="1"/>
          <p:nvPr/>
        </p:nvSpPr>
        <p:spPr>
          <a:xfrm>
            <a:off x="8695672" y="5416596"/>
            <a:ext cx="2825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乱用して使えない</a:t>
            </a:r>
            <a:endParaRPr kumimoji="1" lang="en-US" altLang="ja-JP" dirty="0" smtClean="0"/>
          </a:p>
        </p:txBody>
      </p:sp>
      <p:pic>
        <p:nvPicPr>
          <p:cNvPr id="36" name="図 3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7660" y="3846887"/>
            <a:ext cx="2231324" cy="2231324"/>
          </a:xfrm>
          <a:prstGeom prst="rect">
            <a:avLst/>
          </a:prstGeom>
        </p:spPr>
      </p:pic>
      <p:pic>
        <p:nvPicPr>
          <p:cNvPr id="37" name="図 3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6854" y="4899088"/>
            <a:ext cx="1246379" cy="861386"/>
          </a:xfrm>
          <a:prstGeom prst="rect">
            <a:avLst/>
          </a:prstGeom>
        </p:spPr>
      </p:pic>
      <p:sp>
        <p:nvSpPr>
          <p:cNvPr id="38" name="テキスト ボックス 37"/>
          <p:cNvSpPr txBox="1"/>
          <p:nvPr/>
        </p:nvSpPr>
        <p:spPr>
          <a:xfrm rot="21208938">
            <a:off x="5565914" y="4931346"/>
            <a:ext cx="16290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b="1" dirty="0" smtClean="0">
                <a:ln w="6600">
                  <a:solidFill>
                    <a:schemeClr val="accent2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にゃー</a:t>
            </a:r>
            <a:endParaRPr kumimoji="1" lang="ja-JP" altLang="en-US" sz="3600" b="1" dirty="0">
              <a:ln w="6600">
                <a:solidFill>
                  <a:schemeClr val="accent2">
                    <a:lumMod val="60000"/>
                    <a:lumOff val="40000"/>
                  </a:schemeClr>
                </a:solidFill>
                <a:prstDash val="solid"/>
              </a:ln>
              <a:solidFill>
                <a:srgbClr val="FF0000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41" name="フローチャート: データ 40"/>
          <p:cNvSpPr/>
          <p:nvPr/>
        </p:nvSpPr>
        <p:spPr>
          <a:xfrm rot="21260110">
            <a:off x="5451239" y="5496875"/>
            <a:ext cx="1872038" cy="191919"/>
          </a:xfrm>
          <a:prstGeom prst="flowChartInputOutput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フローチャート: データ 42"/>
          <p:cNvSpPr/>
          <p:nvPr/>
        </p:nvSpPr>
        <p:spPr>
          <a:xfrm rot="9983428">
            <a:off x="5427473" y="4605395"/>
            <a:ext cx="1901884" cy="216918"/>
          </a:xfrm>
          <a:prstGeom prst="flowChartInputOutput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38"/>
          <p:cNvSpPr/>
          <p:nvPr/>
        </p:nvSpPr>
        <p:spPr>
          <a:xfrm>
            <a:off x="1298656" y="196370"/>
            <a:ext cx="5736450" cy="9491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タイトル 1"/>
          <p:cNvSpPr>
            <a:spLocks noGrp="1"/>
          </p:cNvSpPr>
          <p:nvPr>
            <p:ph type="title"/>
          </p:nvPr>
        </p:nvSpPr>
        <p:spPr>
          <a:xfrm>
            <a:off x="1555227" y="363458"/>
            <a:ext cx="5165747" cy="787091"/>
          </a:xfrm>
        </p:spPr>
        <p:txBody>
          <a:bodyPr>
            <a:normAutofit/>
          </a:bodyPr>
          <a:lstStyle/>
          <a:p>
            <a:r>
              <a:rPr kumimoji="1" lang="ja-JP" altLang="en-US" sz="4600" dirty="0" smtClean="0"/>
              <a:t>ゲームシステム１</a:t>
            </a:r>
            <a:endParaRPr kumimoji="1" lang="ja-JP" altLang="en-US" sz="4600" dirty="0"/>
          </a:p>
        </p:txBody>
      </p:sp>
      <p:sp>
        <p:nvSpPr>
          <p:cNvPr id="2" name="テキスト ボックス 1"/>
          <p:cNvSpPr txBox="1"/>
          <p:nvPr/>
        </p:nvSpPr>
        <p:spPr>
          <a:xfrm>
            <a:off x="1636937" y="6119042"/>
            <a:ext cx="5411422" cy="64633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ja-JP" altLang="en-US" sz="36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臨機応変に使っていけ！</a:t>
            </a:r>
            <a:endParaRPr kumimoji="1" lang="ja-JP" altLang="en-US" sz="36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25001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コンテンツ プレースホルダー 2"/>
          <p:cNvSpPr txBox="1">
            <a:spLocks/>
          </p:cNvSpPr>
          <p:nvPr/>
        </p:nvSpPr>
        <p:spPr>
          <a:xfrm>
            <a:off x="1109345" y="1107138"/>
            <a:ext cx="4526684" cy="8380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kumimoji="1"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kumimoji="1"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kumimoji="1"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kumimoji="1"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kumimoji="1"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kumimoji="1"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kumimoji="1"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kumimoji="1"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sz="4800" dirty="0" smtClean="0"/>
              <a:t>・アイテム詳細</a:t>
            </a:r>
            <a:endParaRPr lang="en-US" altLang="ja-JP" sz="4800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3372687" y="2982299"/>
            <a:ext cx="2138651" cy="5232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ja-JP" altLang="en-US" sz="2800" dirty="0" smtClean="0"/>
              <a:t>キャンディ</a:t>
            </a:r>
            <a:endParaRPr kumimoji="1" lang="ja-JP" altLang="en-US" sz="2800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10052137" y="3928997"/>
            <a:ext cx="1797151" cy="52322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en-US" altLang="ja-JP" sz="2800" dirty="0" smtClean="0"/>
              <a:t>HP</a:t>
            </a:r>
            <a:r>
              <a:rPr kumimoji="1" lang="ja-JP" altLang="en-US" sz="2800" dirty="0" smtClean="0"/>
              <a:t>回復</a:t>
            </a:r>
            <a:endParaRPr kumimoji="1" lang="ja-JP" altLang="en-US" sz="2800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3814841" y="5131082"/>
            <a:ext cx="1426891" cy="52322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ja-JP" altLang="en-US" sz="2800" dirty="0" smtClean="0"/>
              <a:t>コバン</a:t>
            </a:r>
            <a:endParaRPr kumimoji="1" lang="ja-JP" altLang="en-US" sz="2800" dirty="0"/>
          </a:p>
        </p:txBody>
      </p:sp>
      <p:pic>
        <p:nvPicPr>
          <p:cNvPr id="10" name="図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083" y="2346875"/>
            <a:ext cx="2302492" cy="1055309"/>
          </a:xfrm>
          <a:prstGeom prst="rect">
            <a:avLst/>
          </a:prstGeom>
        </p:spPr>
      </p:pic>
      <p:sp>
        <p:nvSpPr>
          <p:cNvPr id="17" name="テキスト ボックス 16"/>
          <p:cNvSpPr txBox="1"/>
          <p:nvPr/>
        </p:nvSpPr>
        <p:spPr>
          <a:xfrm>
            <a:off x="6224783" y="4715584"/>
            <a:ext cx="5196904" cy="83099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ja-JP" altLang="en-US" sz="2400" dirty="0" smtClean="0"/>
              <a:t>ネズミを倒すと回復アイテムが出てくる、取るとネコの</a:t>
            </a:r>
            <a:r>
              <a:rPr kumimoji="1" lang="en-US" altLang="ja-JP" sz="2400" dirty="0" smtClean="0"/>
              <a:t>HP</a:t>
            </a:r>
            <a:r>
              <a:rPr kumimoji="1" lang="ja-JP" altLang="en-US" sz="2400" dirty="0" smtClean="0"/>
              <a:t>が回復する</a:t>
            </a:r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2328331" y="5732192"/>
            <a:ext cx="4399911" cy="830997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ja-JP" altLang="en-US" sz="2400" dirty="0" smtClean="0"/>
              <a:t>ネズミを倒すとコバンが出てくる、取るとスコアが上がる</a:t>
            </a:r>
            <a:endParaRPr kumimoji="1" lang="ja-JP" altLang="en-US" sz="2400" dirty="0"/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1109345" y="3646874"/>
            <a:ext cx="4852205" cy="83099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ja-JP" altLang="en-US" sz="2400" dirty="0" smtClean="0"/>
              <a:t>ネズミを倒すとキャンディが出てくる、取ると回収率に繋がる</a:t>
            </a:r>
            <a:endParaRPr kumimoji="1" lang="ja-JP" altLang="en-US" sz="2400" dirty="0"/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5076206" y="2100178"/>
            <a:ext cx="29610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ネズミ</a:t>
            </a:r>
            <a:r>
              <a:rPr kumimoji="1" lang="ja-JP" altLang="en-US" dirty="0" smtClean="0"/>
              <a:t>を倒すと各アイテム確率でドロップ</a:t>
            </a:r>
            <a:endParaRPr kumimoji="1" lang="ja-JP" altLang="en-US" dirty="0"/>
          </a:p>
        </p:txBody>
      </p:sp>
      <p:sp>
        <p:nvSpPr>
          <p:cNvPr id="20" name="正方形/長方形 19"/>
          <p:cNvSpPr/>
          <p:nvPr/>
        </p:nvSpPr>
        <p:spPr>
          <a:xfrm>
            <a:off x="1298656" y="196370"/>
            <a:ext cx="5736450" cy="9491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タイトル 1"/>
          <p:cNvSpPr>
            <a:spLocks noGrp="1"/>
          </p:cNvSpPr>
          <p:nvPr>
            <p:ph type="title"/>
          </p:nvPr>
        </p:nvSpPr>
        <p:spPr>
          <a:xfrm>
            <a:off x="1555227" y="363458"/>
            <a:ext cx="5165747" cy="787091"/>
          </a:xfrm>
        </p:spPr>
        <p:txBody>
          <a:bodyPr>
            <a:normAutofit/>
          </a:bodyPr>
          <a:lstStyle/>
          <a:p>
            <a:r>
              <a:rPr kumimoji="1" lang="ja-JP" altLang="en-US" sz="4600" dirty="0" smtClean="0"/>
              <a:t>ゲームシステム２</a:t>
            </a:r>
            <a:endParaRPr kumimoji="1" lang="ja-JP" altLang="en-US" sz="4600" dirty="0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917" y="4954774"/>
            <a:ext cx="1477414" cy="1530999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7255" y="2874529"/>
            <a:ext cx="2007575" cy="2007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171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1298656" y="196370"/>
            <a:ext cx="5736450" cy="9491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タイトル 1"/>
          <p:cNvSpPr>
            <a:spLocks noGrp="1"/>
          </p:cNvSpPr>
          <p:nvPr>
            <p:ph type="title"/>
          </p:nvPr>
        </p:nvSpPr>
        <p:spPr>
          <a:xfrm>
            <a:off x="1555227" y="363458"/>
            <a:ext cx="5165747" cy="787091"/>
          </a:xfrm>
        </p:spPr>
        <p:txBody>
          <a:bodyPr>
            <a:normAutofit/>
          </a:bodyPr>
          <a:lstStyle/>
          <a:p>
            <a:r>
              <a:rPr kumimoji="1" lang="ja-JP" altLang="en-US" sz="4600" dirty="0" smtClean="0"/>
              <a:t>ゲームシステム３</a:t>
            </a:r>
            <a:endParaRPr kumimoji="1" lang="ja-JP" altLang="en-US" sz="4600" dirty="0"/>
          </a:p>
        </p:txBody>
      </p:sp>
      <p:sp>
        <p:nvSpPr>
          <p:cNvPr id="9" name="コンテンツ プレースホルダー 2"/>
          <p:cNvSpPr txBox="1">
            <a:spLocks/>
          </p:cNvSpPr>
          <p:nvPr/>
        </p:nvSpPr>
        <p:spPr>
          <a:xfrm>
            <a:off x="1220610" y="1514895"/>
            <a:ext cx="4526684" cy="8380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kumimoji="1"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kumimoji="1"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kumimoji="1"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kumimoji="1"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kumimoji="1"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kumimoji="1"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kumimoji="1"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kumimoji="1"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sz="4800" dirty="0" smtClean="0"/>
              <a:t>・おかし回収</a:t>
            </a:r>
            <a:endParaRPr lang="en-US" altLang="ja-JP" sz="4800" dirty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7132320" y="1356803"/>
            <a:ext cx="42810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 smtClean="0"/>
              <a:t>長く遊んでもらえるよう工夫</a:t>
            </a:r>
            <a:endParaRPr kumimoji="1" lang="ja-JP" altLang="en-US" sz="2400" dirty="0"/>
          </a:p>
        </p:txBody>
      </p:sp>
      <p:pic>
        <p:nvPicPr>
          <p:cNvPr id="11" name="図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9197" y="1475915"/>
            <a:ext cx="1835908" cy="841458"/>
          </a:xfrm>
          <a:prstGeom prst="rect">
            <a:avLst/>
          </a:prstGeom>
        </p:spPr>
      </p:pic>
      <p:sp>
        <p:nvSpPr>
          <p:cNvPr id="14" name="テキスト ボックス 13"/>
          <p:cNvSpPr txBox="1"/>
          <p:nvPr/>
        </p:nvSpPr>
        <p:spPr>
          <a:xfrm>
            <a:off x="1298655" y="2496736"/>
            <a:ext cx="9772026" cy="132343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ja-JP" altLang="en-US" sz="4000" u="sng" dirty="0" smtClean="0"/>
              <a:t>ドロップしたお菓子を回収して回収率を１００％にしよう！</a:t>
            </a:r>
            <a:endParaRPr kumimoji="1" lang="ja-JP" altLang="en-US" sz="4000" u="sng" dirty="0"/>
          </a:p>
        </p:txBody>
      </p:sp>
      <p:sp>
        <p:nvSpPr>
          <p:cNvPr id="16" name="下矢印 15"/>
          <p:cNvSpPr/>
          <p:nvPr/>
        </p:nvSpPr>
        <p:spPr>
          <a:xfrm>
            <a:off x="5447535" y="3804009"/>
            <a:ext cx="964276" cy="194008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6542116" y="4788209"/>
            <a:ext cx="25769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 smtClean="0"/>
              <a:t>そのためには</a:t>
            </a:r>
            <a:r>
              <a:rPr kumimoji="1" lang="en-US" altLang="ja-JP" sz="2400" dirty="0" smtClean="0"/>
              <a:t>…</a:t>
            </a:r>
            <a:endParaRPr kumimoji="1" lang="ja-JP" altLang="en-US" sz="2400" dirty="0"/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1097706" y="5844751"/>
            <a:ext cx="10432047" cy="70788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ja-JP" altLang="en-US" sz="4000" dirty="0" smtClean="0"/>
              <a:t>うまく立ち回って全部のお菓子を回収しよう</a:t>
            </a:r>
            <a:endParaRPr kumimoji="1" lang="ja-JP" altLang="en-US" sz="4000" dirty="0"/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1710857" y="4539336"/>
            <a:ext cx="1612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回収率は</a:t>
            </a:r>
            <a:r>
              <a:rPr kumimoji="1" lang="en-US" altLang="ja-JP" dirty="0" smtClean="0"/>
              <a:t>…</a:t>
            </a:r>
            <a:r>
              <a:rPr kumimoji="1" lang="ja-JP" altLang="en-US" dirty="0" smtClean="0"/>
              <a:t>？</a:t>
            </a:r>
            <a:endParaRPr kumimoji="1" lang="ja-JP" altLang="en-US" dirty="0"/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2490793" y="5109550"/>
            <a:ext cx="1039091" cy="382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 u="sng" dirty="0" smtClean="0"/>
              <a:t>７８％</a:t>
            </a:r>
            <a:endParaRPr kumimoji="1" lang="ja-JP" altLang="en-US" b="1" u="sng" dirty="0"/>
          </a:p>
        </p:txBody>
      </p:sp>
      <p:pic>
        <p:nvPicPr>
          <p:cNvPr id="21" name="図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8961" y="4336352"/>
            <a:ext cx="1313410" cy="1313410"/>
          </a:xfrm>
          <a:prstGeom prst="rect">
            <a:avLst/>
          </a:prstGeom>
        </p:spPr>
      </p:pic>
      <p:sp>
        <p:nvSpPr>
          <p:cNvPr id="23" name="テキスト ボックス 22"/>
          <p:cNvSpPr txBox="1"/>
          <p:nvPr/>
        </p:nvSpPr>
        <p:spPr>
          <a:xfrm rot="921988">
            <a:off x="3877756" y="4153786"/>
            <a:ext cx="1853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「もっかい！」</a:t>
            </a:r>
            <a:endParaRPr kumimoji="1" lang="ja-JP" altLang="en-US" b="1" dirty="0">
              <a:ln w="9525">
                <a:solidFill>
                  <a:schemeClr val="bg1"/>
                </a:solidFill>
                <a:prstDash val="solid"/>
              </a:ln>
              <a:solidFill>
                <a:srgbClr val="FF0000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pic>
        <p:nvPicPr>
          <p:cNvPr id="25" name="図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0995" y="4251952"/>
            <a:ext cx="1338349" cy="1202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848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1298656" y="196370"/>
            <a:ext cx="5736450" cy="9491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タイトル 1"/>
          <p:cNvSpPr>
            <a:spLocks noGrp="1"/>
          </p:cNvSpPr>
          <p:nvPr>
            <p:ph type="title"/>
          </p:nvPr>
        </p:nvSpPr>
        <p:spPr>
          <a:xfrm>
            <a:off x="1555227" y="363458"/>
            <a:ext cx="5165747" cy="787091"/>
          </a:xfrm>
        </p:spPr>
        <p:txBody>
          <a:bodyPr>
            <a:normAutofit/>
          </a:bodyPr>
          <a:lstStyle/>
          <a:p>
            <a:r>
              <a:rPr lang="ja-JP" altLang="en-US" sz="4600" dirty="0" smtClean="0"/>
              <a:t>セールスポイント</a:t>
            </a:r>
            <a:endParaRPr kumimoji="1" lang="ja-JP" altLang="en-US" sz="4600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463040" y="1668704"/>
            <a:ext cx="7182196" cy="64633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ja-JP" altLang="en-US" sz="3600" dirty="0" smtClean="0"/>
              <a:t>・ネコ、ネズミが出てくる</a:t>
            </a:r>
            <a:endParaRPr kumimoji="1" lang="ja-JP" altLang="en-US" sz="3600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1463040" y="3299055"/>
            <a:ext cx="6974378" cy="64633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ja-JP" altLang="en-US" sz="3600" dirty="0" smtClean="0"/>
              <a:t>・シンプル操作で簡単に遊べる</a:t>
            </a:r>
            <a:endParaRPr kumimoji="1" lang="ja-JP" altLang="en-US" sz="3600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1463040" y="4929406"/>
            <a:ext cx="5810596" cy="646331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ja-JP" altLang="en-US" sz="3600" dirty="0" smtClean="0"/>
              <a:t>・二人協力プレイで遊べる</a:t>
            </a:r>
            <a:endParaRPr kumimoji="1" lang="ja-JP" altLang="en-US" sz="3600" dirty="0"/>
          </a:p>
        </p:txBody>
      </p:sp>
    </p:spTree>
    <p:extLst>
      <p:ext uri="{BB962C8B-B14F-4D97-AF65-F5344CB8AC3E}">
        <p14:creationId xmlns:p14="http://schemas.microsoft.com/office/powerpoint/2010/main" val="3975812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Badge">
  <a:themeElements>
    <a:clrScheme name="Badge">
      <a:dk1>
        <a:sysClr val="windowText" lastClr="000000"/>
      </a:dk1>
      <a:lt1>
        <a:sysClr val="window" lastClr="FFFFFF"/>
      </a:lt1>
      <a:dk2>
        <a:srgbClr val="2A1A00"/>
      </a:dk2>
      <a:lt2>
        <a:srgbClr val="F3F3F2"/>
      </a:lt2>
      <a:accent1>
        <a:srgbClr val="F8B323"/>
      </a:accent1>
      <a:accent2>
        <a:srgbClr val="656A59"/>
      </a:accent2>
      <a:accent3>
        <a:srgbClr val="46B2B5"/>
      </a:accent3>
      <a:accent4>
        <a:srgbClr val="8CAA7E"/>
      </a:accent4>
      <a:accent5>
        <a:srgbClr val="D36F68"/>
      </a:accent5>
      <a:accent6>
        <a:srgbClr val="826276"/>
      </a:accent6>
      <a:hlink>
        <a:srgbClr val="46B2B5"/>
      </a:hlink>
      <a:folHlink>
        <a:srgbClr val="A46694"/>
      </a:folHlink>
    </a:clrScheme>
    <a:fontScheme name="Badge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771EA782-DFA6-45B1-AEA3-661F1715B31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1804</TotalTime>
  <Words>449</Words>
  <Application>Microsoft Office PowerPoint</Application>
  <PresentationFormat>ワイド画面</PresentationFormat>
  <Paragraphs>91</Paragraphs>
  <Slides>11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8</vt:i4>
      </vt:variant>
      <vt:variant>
        <vt:lpstr>テーマ</vt:lpstr>
      </vt:variant>
      <vt:variant>
        <vt:i4>2</vt:i4>
      </vt:variant>
      <vt:variant>
        <vt:lpstr>スライド タイトル</vt:lpstr>
      </vt:variant>
      <vt:variant>
        <vt:i4>11</vt:i4>
      </vt:variant>
    </vt:vector>
  </HeadingPairs>
  <TitlesOfParts>
    <vt:vector size="21" baseType="lpstr">
      <vt:lpstr>ＭＳ Ｐゴシック</vt:lpstr>
      <vt:lpstr>メイリオ</vt:lpstr>
      <vt:lpstr>Arial</vt:lpstr>
      <vt:lpstr>Calibri</vt:lpstr>
      <vt:lpstr>Calibri Light</vt:lpstr>
      <vt:lpstr>Gill Sans MT</vt:lpstr>
      <vt:lpstr>Impact</vt:lpstr>
      <vt:lpstr>Wingdings 2</vt:lpstr>
      <vt:lpstr>HDOfficeLightV0</vt:lpstr>
      <vt:lpstr>Badge</vt:lpstr>
      <vt:lpstr>PowerPoint プレゼンテーション</vt:lpstr>
      <vt:lpstr>コンセプト</vt:lpstr>
      <vt:lpstr>世界観とゲームの目的</vt:lpstr>
      <vt:lpstr>ゲーム画面イメージ</vt:lpstr>
      <vt:lpstr>マップ詳細</vt:lpstr>
      <vt:lpstr>ゲームシステム１</vt:lpstr>
      <vt:lpstr>ゲームシステム２</vt:lpstr>
      <vt:lpstr>ゲームシステム３</vt:lpstr>
      <vt:lpstr>セールスポイント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コンセプト</dc:title>
  <dc:creator>student</dc:creator>
  <cp:lastModifiedBy>student</cp:lastModifiedBy>
  <cp:revision>354</cp:revision>
  <dcterms:created xsi:type="dcterms:W3CDTF">2019-11-18T00:19:38Z</dcterms:created>
  <dcterms:modified xsi:type="dcterms:W3CDTF">2020-11-05T02:31:18Z</dcterms:modified>
</cp:coreProperties>
</file>